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F92"/>
    <a:srgbClr val="FDB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6"/>
    <p:restoredTop sz="65966" autoAdjust="0"/>
  </p:normalViewPr>
  <p:slideViewPr>
    <p:cSldViewPr snapToGrid="0">
      <p:cViewPr varScale="1">
        <p:scale>
          <a:sx n="61" d="100"/>
          <a:sy n="61" d="100"/>
        </p:scale>
        <p:origin x="10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7FE49-DF07-4C27-9F5E-0AE5F0D27BBE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4D1C0-850C-435A-B6F3-DF5C9468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During the summer of 1980 10 amendments to the Arizona Constitution were referred to the voters, one of these was the Aggregate Expenditure Limit for K-12 school districts</a:t>
            </a:r>
          </a:p>
          <a:p>
            <a:endParaRPr lang="en-US"/>
          </a:p>
          <a:p>
            <a:r>
              <a:rPr lang="en-US"/>
              <a:t>The expenditure limitations placed on cities, towns, counties and community colleges are all placed on individual entities, while the K12 expenditure limit applies to the </a:t>
            </a:r>
            <a:r>
              <a:rPr lang="en-US" b="1"/>
              <a:t>aggregate</a:t>
            </a:r>
            <a:r>
              <a:rPr lang="en-US"/>
              <a:t> expenditures of all school districts.</a:t>
            </a:r>
          </a:p>
          <a:p>
            <a:endParaRPr lang="en-US"/>
          </a:p>
          <a:p>
            <a:r>
              <a:rPr lang="en-US"/>
              <a:t>Additionally, this limit </a:t>
            </a:r>
            <a:r>
              <a:rPr lang="en-US" b="1"/>
              <a:t>only</a:t>
            </a:r>
            <a:r>
              <a:rPr lang="en-US"/>
              <a:t> applies to school districts and does not include charter schools, schools funded by ESA or STOs.</a:t>
            </a:r>
          </a:p>
          <a:p>
            <a:endParaRPr lang="en-US"/>
          </a:p>
          <a:p>
            <a:r>
              <a:rPr lang="en-US"/>
              <a:t>The Economic Estimates Commission is tasked with determining the AEL on an annual basis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Director of the Department of Revenue, or their designee (Grant </a:t>
            </a:r>
            <a:r>
              <a:rPr lang="en-US" err="1"/>
              <a:t>Nulle</a:t>
            </a:r>
            <a:r>
              <a:rPr lang="en-US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2 persons knowledgeable in economics, appointed by the Senate President and Speaker of the House (Alan Maguire, Elliot Pollack)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Serve 2 year terms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60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vast majority of state funding is included under the AEL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Historically Prop 301 monies have been constitutionally exempt from the AEL due to Prop 301 passing at the ballot.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In 2018 the Legislature passed an “extension” of Prop 301 and goes into effect beginning FY22, however technically the Legislature passed a new tax that was almost identical to Prop 301 as passed by the voters.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dirty="0"/>
              <a:t>Due to this, monies provided by the new tax/Prop 301 extension are not exempt from the AEL.</a:t>
            </a:r>
          </a:p>
          <a:p>
            <a:r>
              <a:rPr lang="en-US" dirty="0"/>
              <a:t>Expenditures for federal grants, capital construction and debt service are exempt</a:t>
            </a:r>
          </a:p>
          <a:p>
            <a:r>
              <a:rPr lang="en-US" dirty="0"/>
              <a:t>Grant program monies, such as Result-Based Funding have also been historically exempt from the limit.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Due to the </a:t>
            </a:r>
            <a:r>
              <a:rPr lang="en-US" i="1" dirty="0" err="1"/>
              <a:t>Fann</a:t>
            </a:r>
            <a:r>
              <a:rPr lang="en-US" dirty="0"/>
              <a:t> decision “Prop 208 lawsuit” there is now uncertainty regarding “grant” programs and their exempt status.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Expenditures in excess of the limit require a concurrent resolution approved by two-thirds of the Legislature and are limited to a single year. </a:t>
            </a:r>
          </a:p>
          <a:p>
            <a:endParaRPr lang="en-US"/>
          </a:p>
          <a:p>
            <a:r>
              <a:rPr lang="en-US"/>
              <a:t>Title 9, Section 21 of the Constitution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May 2021, The Economic Estimates Commission determined the K-12 Expenditure Limit would be $6.019 Billion</a:t>
            </a:r>
          </a:p>
          <a:p>
            <a:endParaRPr lang="en-US" dirty="0"/>
          </a:p>
          <a:p>
            <a:r>
              <a:rPr lang="en-US" dirty="0"/>
              <a:t>On November 1, ADE released calculations regarding the extent to which school districts are over the AEL. 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$5.49 billion for Base Support Level – Assumption district student counts reach 897,993 in FY22 (an increase of 40,854)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$346.7 million for TRCL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$423.9 million for DAA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$60.0 for State Aid Supplemental Funding (part of Prop 123)</a:t>
            </a:r>
          </a:p>
          <a:p>
            <a:endParaRPr lang="en-US" dirty="0"/>
          </a:p>
          <a:p>
            <a:r>
              <a:rPr lang="en-US" dirty="0"/>
              <a:t>Depending on the </a:t>
            </a:r>
            <a:r>
              <a:rPr lang="en-US" i="1" dirty="0" err="1"/>
              <a:t>Fann</a:t>
            </a:r>
            <a:r>
              <a:rPr lang="en-US" dirty="0"/>
              <a:t> decision, expenditures under the expenditure limit could increase by approximately $189 million (Results-based funding, Instructional Improvement Funds)</a:t>
            </a:r>
          </a:p>
          <a:p>
            <a:endParaRPr lang="en-US" dirty="0"/>
          </a:p>
          <a:p>
            <a:r>
              <a:rPr lang="en-US" dirty="0"/>
              <a:t>In FY2022 JLBC estimates AEL expenditures will grow from $6.019 billion in FY22 to $6.53 billion in FY 2023.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50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the Legislature fails or refuses to act districts will be notified by March 5 and the reduction will be equally prorated among all districts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If we are 2% over the aggregate limit, every district would be required to cut 2% out of their budgets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Unfortunately, we are not going over the limit by only 2% - instead, according to ADE calculations, we will be 15.2% over the limit</a:t>
            </a:r>
          </a:p>
          <a:p>
            <a:endParaRPr lang="en-US"/>
          </a:p>
          <a:p>
            <a:r>
              <a:rPr lang="en-US"/>
              <a:t>Districts are required to begin budget reductions By April 1</a:t>
            </a:r>
            <a:r>
              <a:rPr lang="en-US" baseline="30000"/>
              <a:t>st</a:t>
            </a:r>
            <a:r>
              <a:rPr lang="en-US"/>
              <a:t> and submit their revised budgets by April 4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2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45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5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current limit is based on 1980 Base limit and 1978-79 student counts.</a:t>
            </a:r>
          </a:p>
          <a:p>
            <a:r>
              <a:rPr lang="en-US"/>
              <a:t>“Rebasing” to the FY 2022 base limit would increase the AEL by an estimated $1,153,687,300.</a:t>
            </a:r>
          </a:p>
          <a:p>
            <a:endParaRPr lang="en-US"/>
          </a:p>
          <a:p>
            <a:r>
              <a:rPr lang="en-US"/>
              <a:t>Excluding the Prop 301 extension – which we did with the original Prop 301, would exclude an estimated $632,181,900 from the AEL</a:t>
            </a:r>
          </a:p>
          <a:p>
            <a:endParaRPr lang="en-US"/>
          </a:p>
          <a:p>
            <a:r>
              <a:rPr lang="en-US"/>
              <a:t>We are uncertain of the impact switching to weighted student counts would have as JLBC did not have the data needed to provide that analysis.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4D1C0-850C-435A-B6F3-DF5C94689B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5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602F23B-4DE5-0340-A546-D6DC48315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7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202591-CE14-3743-9AC3-95C92020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52963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867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B4BCC-24A4-4D4C-ACDE-0C4B7036A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335" y="2631538"/>
            <a:ext cx="9339019" cy="218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B1AD51E-B67A-914D-8702-17A49363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37465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500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59B7C-204D-F34B-A3FA-F28C9FDBE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430" y="2760663"/>
            <a:ext cx="924990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907E4F1-4F80-2546-951A-D2E198BA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52963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75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BA2F0-5459-ED48-AB77-DEEF10291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3336" y="2712202"/>
            <a:ext cx="4516464" cy="402269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CADFE5-D8F3-1C4A-908F-33FD491D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52963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AD9EB8-02ED-4E4E-899A-D68AEE8E28C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48400" y="2712202"/>
            <a:ext cx="4516464" cy="402269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937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2DF08-B7A6-C241-B878-2E5C597E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52963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AA14F-A954-D640-9E61-A251C7B0A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9349" y="2146112"/>
            <a:ext cx="46182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06E9A-630C-0C47-9366-7E8281706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3851" y="3084162"/>
            <a:ext cx="4633724" cy="34774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5A8EA70-2AE4-524B-9602-24FE25E365B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24600" y="2146112"/>
            <a:ext cx="46182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596C29D-34B0-0245-AABA-121C8F83BF10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24600" y="3084162"/>
            <a:ext cx="4633724" cy="34774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1831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1F25E91-0B8F-3640-87C5-67B3147FC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29" y="1837464"/>
            <a:ext cx="10515600" cy="79724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76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67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38361-167C-6C4F-806D-F3A8093DC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8833" y="2724528"/>
            <a:ext cx="7346197" cy="2188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BD029B-98BC-934A-9C25-920EA9C0D822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58732" y="6679769"/>
            <a:ext cx="1233268" cy="0"/>
          </a:xfrm>
          <a:prstGeom prst="line">
            <a:avLst/>
          </a:prstGeom>
          <a:ln w="76200">
            <a:solidFill>
              <a:srgbClr val="CFDB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5AFCABB0-EAC9-C749-8EE7-FD7892B181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4" t="73088" r="75099"/>
          <a:stretch/>
        </p:blipFill>
        <p:spPr>
          <a:xfrm>
            <a:off x="0" y="0"/>
            <a:ext cx="1332854" cy="2497419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E45DC8ED-ECB3-1F46-91BC-A8B94B92C6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23" t="656" r="16847" b="61116"/>
          <a:stretch/>
        </p:blipFill>
        <p:spPr>
          <a:xfrm>
            <a:off x="10957302" y="4160984"/>
            <a:ext cx="1234698" cy="2480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0D63C30-C6AE-2D4E-AAE0-BE579C1D917E}"/>
              </a:ext>
            </a:extLst>
          </p:cNvPr>
          <p:cNvSpPr txBox="1"/>
          <p:nvPr userDrawn="1"/>
        </p:nvSpPr>
        <p:spPr>
          <a:xfrm>
            <a:off x="1511405" y="1745673"/>
            <a:ext cx="7368099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69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Proxima Nova Semibold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F3191"/>
        </a:buClr>
        <a:buSzPct val="110000"/>
        <a:buFont typeface="Wingdings" pitchFamily="2" charset="2"/>
        <a:buChar char="§"/>
        <a:defRPr sz="2800" b="0" i="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F3191"/>
        </a:buClr>
        <a:buSzPct val="110000"/>
        <a:buFont typeface="Wingdings" pitchFamily="2" charset="2"/>
        <a:buChar char="§"/>
        <a:defRPr sz="2400" b="0" i="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F3191"/>
        </a:buClr>
        <a:buSzPct val="110000"/>
        <a:buFont typeface="Wingdings" pitchFamily="2" charset="2"/>
        <a:buChar char="§"/>
        <a:defRPr sz="2000" b="0" i="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F3191"/>
        </a:buClr>
        <a:buSzPct val="110000"/>
        <a:buFont typeface="Wingdings" pitchFamily="2" charset="2"/>
        <a:buChar char="§"/>
        <a:defRPr sz="1800" b="0" i="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F3191"/>
        </a:buClr>
        <a:buSzPct val="110000"/>
        <a:buFont typeface="Wingdings" pitchFamily="2" charset="2"/>
        <a:buChar char="§"/>
        <a:defRPr sz="1800" b="0" i="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AEL202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0B19EE7-6232-4E87-AD43-48EF79488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0688" y="2655739"/>
            <a:ext cx="9144000" cy="1655762"/>
          </a:xfrm>
        </p:spPr>
        <p:txBody>
          <a:bodyPr/>
          <a:lstStyle/>
          <a:p>
            <a:r>
              <a:rPr lang="en-US" sz="2000" b="1" dirty="0"/>
              <a:t>Brenden Foland</a:t>
            </a:r>
          </a:p>
          <a:p>
            <a:r>
              <a:rPr lang="en-US" sz="2000" dirty="0"/>
              <a:t>Government Relations Director</a:t>
            </a:r>
          </a:p>
          <a:p>
            <a:r>
              <a:rPr lang="en-US" sz="2000" dirty="0"/>
              <a:t>Arizona Education Association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AB31A-4E40-42D2-B5FD-D399D823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Arizona’s Aggregate Expenditure Limit</a:t>
            </a:r>
          </a:p>
        </p:txBody>
      </p:sp>
    </p:spTree>
    <p:extLst>
      <p:ext uri="{BB962C8B-B14F-4D97-AF65-F5344CB8AC3E}">
        <p14:creationId xmlns:p14="http://schemas.microsoft.com/office/powerpoint/2010/main" val="379202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33176-2331-4655-A852-9576D24E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172" y="2554131"/>
            <a:ext cx="9968482" cy="26552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Passed in 1980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Spending limitation for the </a:t>
            </a:r>
            <a:r>
              <a:rPr lang="en-US" sz="2000" b="1" i="1" dirty="0"/>
              <a:t>total</a:t>
            </a:r>
            <a:r>
              <a:rPr lang="en-US" sz="2000" i="1" dirty="0"/>
              <a:t> </a:t>
            </a:r>
            <a:r>
              <a:rPr lang="en-US" sz="2000" dirty="0"/>
              <a:t>spending by all Arizona school districts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Does not apply to charter schools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Calculated by the Economic Estimates Commission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1D77BA-5E1D-4D09-BB4C-24E0AF06C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846" y="1901952"/>
            <a:ext cx="10773154" cy="13208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What is the Aggregate Expenditure Limit (AEL)?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8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56800-A3ED-4319-AA70-40DF6786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6361" y="2584990"/>
            <a:ext cx="4674560" cy="4603900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Base Support Level funding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Transportation funding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District Additional Assistance (DAA)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State Aid Supplemental Funding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1BD4EE-0A1A-47F9-81DF-36FFFDE4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286" y="1825327"/>
            <a:ext cx="9538706" cy="747185"/>
          </a:xfrm>
        </p:spPr>
        <p:txBody>
          <a:bodyPr anchor="t">
            <a:normAutofit/>
          </a:bodyPr>
          <a:lstStyle/>
          <a:p>
            <a:r>
              <a:rPr lang="en-US" dirty="0"/>
              <a:t>What Falls Under the Limit?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5B8FF4-E75B-224A-A71B-5F2AC4376500}"/>
              </a:ext>
            </a:extLst>
          </p:cNvPr>
          <p:cNvSpPr txBox="1">
            <a:spLocks/>
          </p:cNvSpPr>
          <p:nvPr/>
        </p:nvSpPr>
        <p:spPr>
          <a:xfrm>
            <a:off x="6879265" y="2584990"/>
            <a:ext cx="3763926" cy="4603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4F3191"/>
              </a:buClr>
              <a:buSzPct val="110000"/>
              <a:buFont typeface="Wingdings" pitchFamily="2" charset="2"/>
              <a:buChar char="§"/>
              <a:defRPr sz="2800" b="0" i="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F3191"/>
              </a:buClr>
              <a:buSzPct val="110000"/>
              <a:buFont typeface="Wingdings" pitchFamily="2" charset="2"/>
              <a:buChar char="§"/>
              <a:defRPr sz="2400" b="0" i="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F3191"/>
              </a:buClr>
              <a:buSzPct val="110000"/>
              <a:buFont typeface="Wingdings" pitchFamily="2" charset="2"/>
              <a:buChar char="§"/>
              <a:defRPr sz="2000" b="0" i="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F3191"/>
              </a:buClr>
              <a:buSzPct val="110000"/>
              <a:buFont typeface="Wingdings" pitchFamily="2" charset="2"/>
              <a:buChar char="§"/>
              <a:defRPr sz="1800" b="0" i="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4F3191"/>
              </a:buClr>
              <a:buSzPct val="110000"/>
              <a:buFont typeface="Wingdings" pitchFamily="2" charset="2"/>
              <a:buChar char="§"/>
              <a:defRPr sz="1800" b="0" i="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/>
              <a:t>Proposition 301 “extension”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Desegregation Funding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Adjacent Ways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Small School Adjustment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5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77F9-512B-4978-8227-282DD412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209" y="2543359"/>
            <a:ext cx="8161372" cy="34292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Based on the total amount of expenditures for FY1979-80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Adjusted annually for changes in student population and </a:t>
            </a:r>
            <a:br>
              <a:rPr lang="en-US" sz="2000" dirty="0"/>
            </a:br>
            <a:r>
              <a:rPr lang="en-US" sz="2000" dirty="0"/>
              <a:t>cost of living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Expenditures above the limit are allowable if and “override” </a:t>
            </a:r>
            <a:br>
              <a:rPr lang="en-US" sz="2000" dirty="0"/>
            </a:br>
            <a:r>
              <a:rPr lang="en-US" sz="2000" dirty="0"/>
              <a:t>by the Legislature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B81E0-6625-4D03-9A05-39873C6CF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034" y="1842977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How Does the Limit Work?</a:t>
            </a:r>
          </a:p>
        </p:txBody>
      </p:sp>
    </p:spTree>
    <p:extLst>
      <p:ext uri="{BB962C8B-B14F-4D97-AF65-F5344CB8AC3E}">
        <p14:creationId xmlns:p14="http://schemas.microsoft.com/office/powerpoint/2010/main" val="208035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1059DA-9D64-4890-A37C-D568734E26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922738"/>
              </p:ext>
            </p:extLst>
          </p:nvPr>
        </p:nvGraphicFramePr>
        <p:xfrm>
          <a:off x="1549732" y="2649684"/>
          <a:ext cx="9465596" cy="2767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399">
                  <a:extLst>
                    <a:ext uri="{9D8B030D-6E8A-4147-A177-3AD203B41FA5}">
                      <a16:colId xmlns:a16="http://schemas.microsoft.com/office/drawing/2014/main" val="4245692582"/>
                    </a:ext>
                  </a:extLst>
                </a:gridCol>
                <a:gridCol w="2366399">
                  <a:extLst>
                    <a:ext uri="{9D8B030D-6E8A-4147-A177-3AD203B41FA5}">
                      <a16:colId xmlns:a16="http://schemas.microsoft.com/office/drawing/2014/main" val="3275674479"/>
                    </a:ext>
                  </a:extLst>
                </a:gridCol>
                <a:gridCol w="2366399">
                  <a:extLst>
                    <a:ext uri="{9D8B030D-6E8A-4147-A177-3AD203B41FA5}">
                      <a16:colId xmlns:a16="http://schemas.microsoft.com/office/drawing/2014/main" val="1267697148"/>
                    </a:ext>
                  </a:extLst>
                </a:gridCol>
                <a:gridCol w="2366399">
                  <a:extLst>
                    <a:ext uri="{9D8B030D-6E8A-4147-A177-3AD203B41FA5}">
                      <a16:colId xmlns:a16="http://schemas.microsoft.com/office/drawing/2014/main" val="4107943632"/>
                    </a:ext>
                  </a:extLst>
                </a:gridCol>
              </a:tblGrid>
              <a:tr h="691753">
                <a:tc>
                  <a:txBody>
                    <a:bodyPr/>
                    <a:lstStyle/>
                    <a:p>
                      <a:endParaRPr lang="en-US" sz="1600" b="0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4F2F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600" b="1" i="0" dirty="0">
                          <a:latin typeface="Century Gothic" panose="020B0502020202020204" pitchFamily="34" charset="0"/>
                        </a:rPr>
                      </a:br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FY 2021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600" b="1" i="0" dirty="0">
                          <a:latin typeface="Century Gothic" panose="020B0502020202020204" pitchFamily="34" charset="0"/>
                        </a:rPr>
                      </a:br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FY 2022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(Projected)</a:t>
                      </a:r>
                    </a:p>
                    <a:p>
                      <a:pPr algn="ctr"/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FY 2023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45762"/>
                  </a:ext>
                </a:extLst>
              </a:tr>
              <a:tr h="691753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Aggregate Expenditure Limit</a:t>
                      </a: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$6,309,587,400</a:t>
                      </a: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$6,019,979,900</a:t>
                      </a: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$6,529,652,600</a:t>
                      </a: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07106"/>
                  </a:ext>
                </a:extLst>
              </a:tr>
              <a:tr h="691753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Projected AEL Spending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$6,165,430,900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$7,174,010,627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$7,797,680,200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919505"/>
                  </a:ext>
                </a:extLst>
              </a:tr>
              <a:tr h="691753"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Spending Above/Below Limit</a:t>
                      </a:r>
                    </a:p>
                  </a:txBody>
                  <a:tcPr anchor="ctr">
                    <a:solidFill>
                      <a:srgbClr val="FDBF50">
                        <a:alpha val="297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($144,156,500)</a:t>
                      </a:r>
                    </a:p>
                  </a:txBody>
                  <a:tcPr anchor="ctr">
                    <a:solidFill>
                      <a:srgbClr val="FDBF50">
                        <a:alpha val="297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$1,154,030,727</a:t>
                      </a:r>
                    </a:p>
                  </a:txBody>
                  <a:tcPr anchor="ctr">
                    <a:solidFill>
                      <a:srgbClr val="FDBF50">
                        <a:alpha val="297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panose="020B0502020202020204" pitchFamily="34" charset="0"/>
                        </a:rPr>
                        <a:t>$1,268,027,600</a:t>
                      </a:r>
                    </a:p>
                  </a:txBody>
                  <a:tcPr anchor="ctr">
                    <a:solidFill>
                      <a:srgbClr val="FDBF50">
                        <a:alpha val="2975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47270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BE5BACC-A925-4496-B495-4A7D4657F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494" y="1837465"/>
            <a:ext cx="10515600" cy="79724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Numbers</a:t>
            </a:r>
          </a:p>
        </p:txBody>
      </p:sp>
    </p:spTree>
    <p:extLst>
      <p:ext uri="{BB962C8B-B14F-4D97-AF65-F5344CB8AC3E}">
        <p14:creationId xmlns:p14="http://schemas.microsoft.com/office/powerpoint/2010/main" val="9891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CC5F5-646C-4ECF-BC23-42826A554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462" y="2583710"/>
            <a:ext cx="9316887" cy="2998383"/>
          </a:xfrm>
        </p:spPr>
        <p:txBody>
          <a:bodyPr numCol="2" spcCol="64008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By March 1, the Legislature could, by a two-thirds majority of both chambers, pass a concurrent resolution allowing districts to exceed the limit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/>
              <a:t>If the Legislature does not authorize districts to exceed, school districts must cut their budgets by April 1 to meet the limit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4DBF4E-BF11-4EEF-9E47-22969509B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643" y="1890527"/>
            <a:ext cx="8925835" cy="2256171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What Happens if the Limit is Exceeded?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D82E2B-842C-8942-9CF0-4470ECB34928}"/>
              </a:ext>
            </a:extLst>
          </p:cNvPr>
          <p:cNvCxnSpPr/>
          <p:nvPr/>
        </p:nvCxnSpPr>
        <p:spPr>
          <a:xfrm>
            <a:off x="6358270" y="2647512"/>
            <a:ext cx="0" cy="1977656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46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4801-4D02-40A8-8B2E-D13F834D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72" y="2353930"/>
            <a:ext cx="9582691" cy="26538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What Does This Mean</a:t>
            </a:r>
            <a:br>
              <a:rPr lang="en-US" sz="6000" dirty="0">
                <a:solidFill>
                  <a:schemeClr val="tx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>for Your District?</a:t>
            </a:r>
          </a:p>
        </p:txBody>
      </p:sp>
    </p:spTree>
    <p:extLst>
      <p:ext uri="{BB962C8B-B14F-4D97-AF65-F5344CB8AC3E}">
        <p14:creationId xmlns:p14="http://schemas.microsoft.com/office/powerpoint/2010/main" val="146555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F24B9-5522-4FE9-B070-A5F0679A0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232" y="4542663"/>
            <a:ext cx="9508038" cy="1188285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spc="300" dirty="0">
                <a:solidFill>
                  <a:srgbClr val="4F2F9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</a:t>
            </a:r>
            <a:r>
              <a:rPr lang="en-US" sz="6000" b="1" spc="300" dirty="0">
                <a:solidFill>
                  <a:srgbClr val="4F2F9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AEL</a:t>
            </a:r>
            <a:r>
              <a:rPr lang="en-US" sz="6000" spc="300" dirty="0">
                <a:solidFill>
                  <a:srgbClr val="4F2F9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</a:t>
            </a:r>
            <a:r>
              <a:rPr lang="en-US" sz="6000" spc="300" dirty="0">
                <a:solidFill>
                  <a:srgbClr val="4F2F92"/>
                </a:solidFill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5EFAF-8187-4501-AC41-9D53770B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192" y="1509824"/>
            <a:ext cx="7738543" cy="13184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Budget Cuts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D51BCD1D-9357-E74E-818E-4A7250CAA8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721183"/>
              </p:ext>
            </p:extLst>
          </p:nvPr>
        </p:nvGraphicFramePr>
        <p:xfrm>
          <a:off x="1549732" y="2649684"/>
          <a:ext cx="9412434" cy="138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478">
                  <a:extLst>
                    <a:ext uri="{9D8B030D-6E8A-4147-A177-3AD203B41FA5}">
                      <a16:colId xmlns:a16="http://schemas.microsoft.com/office/drawing/2014/main" val="4245692582"/>
                    </a:ext>
                  </a:extLst>
                </a:gridCol>
                <a:gridCol w="3137478">
                  <a:extLst>
                    <a:ext uri="{9D8B030D-6E8A-4147-A177-3AD203B41FA5}">
                      <a16:colId xmlns:a16="http://schemas.microsoft.com/office/drawing/2014/main" val="3275674479"/>
                    </a:ext>
                  </a:extLst>
                </a:gridCol>
                <a:gridCol w="3137478">
                  <a:extLst>
                    <a:ext uri="{9D8B030D-6E8A-4147-A177-3AD203B41FA5}">
                      <a16:colId xmlns:a16="http://schemas.microsoft.com/office/drawing/2014/main" val="1267697148"/>
                    </a:ext>
                  </a:extLst>
                </a:gridCol>
              </a:tblGrid>
              <a:tr h="691753">
                <a:tc>
                  <a:txBody>
                    <a:bodyPr/>
                    <a:lstStyle/>
                    <a:p>
                      <a:pPr algn="ctr"/>
                      <a:br>
                        <a:rPr lang="en-US" sz="1600" b="1" i="0" dirty="0">
                          <a:latin typeface="Century Gothic" panose="020B0502020202020204" pitchFamily="34" charset="0"/>
                        </a:rPr>
                      </a:br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School District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Budgeted Expenditures</a:t>
                      </a:r>
                      <a:br>
                        <a:rPr lang="en-US" sz="1600" b="1" i="0" dirty="0">
                          <a:latin typeface="Century Gothic" panose="020B0502020202020204" pitchFamily="34" charset="0"/>
                        </a:rPr>
                      </a:br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 Under the AEL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entury Gothic" panose="020B0502020202020204" pitchFamily="34" charset="0"/>
                        </a:rPr>
                        <a:t>At-Risk Budgeted Expenditures</a:t>
                      </a:r>
                    </a:p>
                  </a:txBody>
                  <a:tcPr>
                    <a:solidFill>
                      <a:srgbClr val="4F2F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945762"/>
                  </a:ext>
                </a:extLst>
              </a:tr>
              <a:tr h="691753">
                <a:tc>
                  <a:txBody>
                    <a:bodyPr/>
                    <a:lstStyle/>
                    <a:p>
                      <a:endParaRPr lang="en-US" sz="1600" b="0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i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DBF50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07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9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9174F-86C4-43CB-B421-452AA67F4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763" y="2575259"/>
            <a:ext cx="8596668" cy="38807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Pass a concurrent resolution allowing districts to exceed the limit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“Rebase” the year from 1980 to 2022 for the calculation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Exempt the “Prop 301 extension” and Prop 208 monies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Use weighted student counts rather than unweighted student counts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Repeal the Aggregate Expenditure Limit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8A69AD-A4A1-472B-AD09-E54D6FD1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1821711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are the Options?</a:t>
            </a:r>
          </a:p>
        </p:txBody>
      </p:sp>
    </p:spTree>
    <p:extLst>
      <p:ext uri="{BB962C8B-B14F-4D97-AF65-F5344CB8AC3E}">
        <p14:creationId xmlns:p14="http://schemas.microsoft.com/office/powerpoint/2010/main" val="4368701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1968EA36FCCE48A7B5B70D3D1453A9" ma:contentTypeVersion="7" ma:contentTypeDescription="Create a new document." ma:contentTypeScope="" ma:versionID="c948a64b0117d2d6f7b6f6632c728fc0">
  <xsd:schema xmlns:xsd="http://www.w3.org/2001/XMLSchema" xmlns:xs="http://www.w3.org/2001/XMLSchema" xmlns:p="http://schemas.microsoft.com/office/2006/metadata/properties" xmlns:ns3="634a5c5b-e801-408b-b25a-7dae4cb99bf5" targetNamespace="http://schemas.microsoft.com/office/2006/metadata/properties" ma:root="true" ma:fieldsID="188e6839f90af9cb3994f7bc5947d60f" ns3:_="">
    <xsd:import namespace="634a5c5b-e801-408b-b25a-7dae4cb99b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4a5c5b-e801-408b-b25a-7dae4cb99b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748CD5-D554-438C-BC3C-C3C771F3C094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634a5c5b-e801-408b-b25a-7dae4cb99bf5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774BCC0-D515-4971-BCD6-CC04120A1123}">
  <ds:schemaRefs>
    <ds:schemaRef ds:uri="634a5c5b-e801-408b-b25a-7dae4cb99b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7428DC1-5747-4197-9CD7-0ACC9BE4E3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</TotalTime>
  <Words>939</Words>
  <Application>Microsoft Office PowerPoint</Application>
  <PresentationFormat>Widescreen</PresentationFormat>
  <Paragraphs>107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Proxima Nova Semibold</vt:lpstr>
      <vt:lpstr>Wingdings</vt:lpstr>
      <vt:lpstr>Custom Design</vt:lpstr>
      <vt:lpstr>Arizona’s Aggregate Expenditure Limit</vt:lpstr>
      <vt:lpstr>What is the Aggregate Expenditure Limit (AEL)?</vt:lpstr>
      <vt:lpstr>What Falls Under the Limit?</vt:lpstr>
      <vt:lpstr>How Does the Limit Work?</vt:lpstr>
      <vt:lpstr>The Numbers</vt:lpstr>
      <vt:lpstr>What Happens if the Limit is Exceeded?</vt:lpstr>
      <vt:lpstr>What Does This Mean for Your District?</vt:lpstr>
      <vt:lpstr>Budget Cuts</vt:lpstr>
      <vt:lpstr>What are the Options?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Arizona’s Aggregate Expenditure Limit</dc:title>
  <dc:creator>Foland, Brenden [AZ]</dc:creator>
  <cp:lastModifiedBy>Foland, Brenden [AZ]</cp:lastModifiedBy>
  <cp:revision>8</cp:revision>
  <dcterms:created xsi:type="dcterms:W3CDTF">2022-01-10T20:05:21Z</dcterms:created>
  <dcterms:modified xsi:type="dcterms:W3CDTF">2022-01-14T22:24:46Z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0x0101005C1968EA36FCCE48A7B5B70D3D1453A9</vt:lpwstr>
  </property>
</Properties>
</file>